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3769" r:id="rId2"/>
    <p:sldMasterId id="2147483686" r:id="rId3"/>
    <p:sldMasterId id="2147483719" r:id="rId4"/>
  </p:sldMasterIdLst>
  <p:notesMasterIdLst>
    <p:notesMasterId r:id="rId18"/>
  </p:notesMasterIdLst>
  <p:handoutMasterIdLst>
    <p:handoutMasterId r:id="rId19"/>
  </p:handoutMasterIdLst>
  <p:sldIdLst>
    <p:sldId id="285" r:id="rId5"/>
    <p:sldId id="308" r:id="rId6"/>
    <p:sldId id="310" r:id="rId7"/>
    <p:sldId id="312" r:id="rId8"/>
    <p:sldId id="313" r:id="rId9"/>
    <p:sldId id="311" r:id="rId10"/>
    <p:sldId id="314" r:id="rId11"/>
    <p:sldId id="315" r:id="rId12"/>
    <p:sldId id="316" r:id="rId13"/>
    <p:sldId id="318" r:id="rId14"/>
    <p:sldId id="317" r:id="rId15"/>
    <p:sldId id="320" r:id="rId16"/>
    <p:sldId id="30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Tips" id="{0395EFE8-F723-CB4F-A581-3D4E265E3626}">
          <p14:sldIdLst>
            <p14:sldId id="285"/>
            <p14:sldId id="308"/>
            <p14:sldId id="310"/>
            <p14:sldId id="312"/>
            <p14:sldId id="313"/>
            <p14:sldId id="311"/>
            <p14:sldId id="314"/>
            <p14:sldId id="315"/>
            <p14:sldId id="316"/>
            <p14:sldId id="318"/>
            <p14:sldId id="317"/>
            <p14:sldId id="320"/>
          </p14:sldIdLst>
        </p14:section>
        <p14:section name="Templates" id="{62E3A9FE-85A3-4E46-966F-50D83BE7F76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>
          <p15:clr>
            <a:srgbClr val="A4A3A4"/>
          </p15:clr>
        </p15:guide>
        <p15:guide id="2" pos="14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7E7E7"/>
    <a:srgbClr val="339933"/>
    <a:srgbClr val="BA3030"/>
    <a:srgbClr val="8E908F"/>
    <a:srgbClr val="9D9FA2"/>
    <a:srgbClr val="828381"/>
    <a:srgbClr val="A5A6A5"/>
    <a:srgbClr val="717074"/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4" autoAdjust="0"/>
    <p:restoredTop sz="50000" autoAdjust="0"/>
  </p:normalViewPr>
  <p:slideViewPr>
    <p:cSldViewPr snapToGrid="0" showGuides="1">
      <p:cViewPr varScale="1">
        <p:scale>
          <a:sx n="145" d="100"/>
          <a:sy n="145" d="100"/>
        </p:scale>
        <p:origin x="184" y="2720"/>
      </p:cViewPr>
      <p:guideLst>
        <p:guide orient="horz" pos="414"/>
        <p:guide pos="14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-4352" y="-120"/>
      </p:cViewPr>
      <p:guideLst>
        <p:guide orient="horz" pos="4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161507" y="8915400"/>
            <a:ext cx="534987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F7B6D393-E4E3-D143-A14E-086EC3E10D5C}" type="slidenum">
              <a:rPr lang="en-US" sz="800" smtClean="0">
                <a:latin typeface="Verdana"/>
              </a:rPr>
              <a:pPr algn="ctr"/>
              <a:t>‹#›</a:t>
            </a:fld>
            <a:endParaRPr lang="en-US" sz="800" dirty="0">
              <a:latin typeface="Verdana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57200" y="228602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35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685800"/>
            <a:ext cx="4740275" cy="2667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581400"/>
            <a:ext cx="5943600" cy="526517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8102" y="8954292"/>
            <a:ext cx="3617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457200" y="228602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88" indent="-117475" algn="l" defTabSz="457200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50" indent="-174625" algn="l" defTabSz="457200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138" indent="-174625" algn="l" defTabSz="457200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88" indent="-117475" algn="l" defTabSz="457200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Federation Logo Lineup Jan201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60439"/>
            <a:ext cx="3524741" cy="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VCE_CP_BLACK_LOCKUP-v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099"/>
            <a:ext cx="1170289" cy="2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 descr="Virtustream no 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4" y="4606925"/>
            <a:ext cx="104137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Federation Logo Lineup Jan201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60439"/>
            <a:ext cx="3524741" cy="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VCE_CP_BLACK_LOCKUP-v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099"/>
            <a:ext cx="1170289" cy="2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 descr="Virtustream no 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4" y="4606925"/>
            <a:ext cx="104137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chemeClr val="accent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6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0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432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n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52729"/>
            <a:ext cx="3527597" cy="2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172"/>
            <a:ext cx="1169987" cy="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4" y="4606925"/>
            <a:ext cx="103781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rgbClr val="FFFFFF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rgbClr val="2C95DD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chemeClr val="accent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1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432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9413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52729"/>
            <a:ext cx="3527597" cy="2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172"/>
            <a:ext cx="1169987" cy="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4" y="4606925"/>
            <a:ext cx="103781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7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40.xml"/><Relationship Id="rId21" Type="http://schemas.openxmlformats.org/officeDocument/2006/relationships/theme" Target="../theme/theme2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60.xml"/><Relationship Id="rId21" Type="http://schemas.openxmlformats.org/officeDocument/2006/relationships/theme" Target="../theme/theme3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80.xml"/><Relationship Id="rId21" Type="http://schemas.openxmlformats.org/officeDocument/2006/relationships/theme" Target="../theme/theme4.xml"/><Relationship Id="rId22" Type="http://schemas.openxmlformats.org/officeDocument/2006/relationships/image" Target="../media/image1.jpeg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  <a:latin typeface="+mn-lt"/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2" name="Picture 1" descr="EMC-Tab-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8" r:id="rId11"/>
    <p:sldLayoutId id="2147483794" r:id="rId12"/>
    <p:sldLayoutId id="2147483795" r:id="rId13"/>
    <p:sldLayoutId id="2147483765" r:id="rId14"/>
    <p:sldLayoutId id="2147483764" r:id="rId15"/>
    <p:sldLayoutId id="2147483763" r:id="rId16"/>
    <p:sldLayoutId id="2147483767" r:id="rId17"/>
    <p:sldLayoutId id="2147483817" r:id="rId18"/>
    <p:sldLayoutId id="2147483766" r:id="rId19"/>
    <p:sldLayoutId id="2147483768" r:id="rId20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3" r:id="rId11"/>
    <p:sldLayoutId id="2147483796" r:id="rId12"/>
    <p:sldLayoutId id="2147483797" r:id="rId13"/>
    <p:sldLayoutId id="2147483804" r:id="rId14"/>
    <p:sldLayoutId id="2147483803" r:id="rId15"/>
    <p:sldLayoutId id="2147483802" r:id="rId16"/>
    <p:sldLayoutId id="2147483806" r:id="rId17"/>
    <p:sldLayoutId id="2147483818" r:id="rId18"/>
    <p:sldLayoutId id="2147483805" r:id="rId19"/>
    <p:sldLayoutId id="2147483793" r:id="rId20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5" name="Picture 4" descr="EMC-Tab-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3" r:id="rId11"/>
    <p:sldLayoutId id="2147483798" r:id="rId12"/>
    <p:sldLayoutId id="2147483799" r:id="rId13"/>
    <p:sldLayoutId id="2147483809" r:id="rId14"/>
    <p:sldLayoutId id="2147483808" r:id="rId15"/>
    <p:sldLayoutId id="2147483807" r:id="rId16"/>
    <p:sldLayoutId id="2147483811" r:id="rId17"/>
    <p:sldLayoutId id="2147483819" r:id="rId18"/>
    <p:sldLayoutId id="2147483810" r:id="rId19"/>
    <p:sldLayoutId id="2147483711" r:id="rId20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3" r:id="rId11"/>
    <p:sldLayoutId id="2147483800" r:id="rId12"/>
    <p:sldLayoutId id="2147483801" r:id="rId13"/>
    <p:sldLayoutId id="2147483814" r:id="rId14"/>
    <p:sldLayoutId id="2147483813" r:id="rId15"/>
    <p:sldLayoutId id="2147483812" r:id="rId16"/>
    <p:sldLayoutId id="2147483816" r:id="rId17"/>
    <p:sldLayoutId id="2147483820" r:id="rId18"/>
    <p:sldLayoutId id="2147483815" r:id="rId19"/>
    <p:sldLayoutId id="2147483743" r:id="rId20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7319009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9766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3032077"/>
            <a:ext cx="9144000" cy="953309"/>
          </a:xfrm>
          <a:prstGeom prst="rect">
            <a:avLst/>
          </a:prstGeom>
          <a:gradFill flip="none" rotWithShape="1">
            <a:gsLst>
              <a:gs pos="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rex-ray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4343400"/>
            <a:ext cx="8383587" cy="269875"/>
          </a:xfrm>
        </p:spPr>
        <p:txBody>
          <a:bodyPr/>
          <a:lstStyle/>
          <a:p>
            <a:r>
              <a:rPr lang="en-US" dirty="0" err="1" smtClean="0"/>
              <a:t>Emc</a:t>
            </a:r>
            <a:r>
              <a:rPr lang="en-US" dirty="0" smtClean="0"/>
              <a:t> {code}, march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93"/>
            <a:ext cx="3016477" cy="25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 support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Dockerfile</a:t>
            </a:r>
            <a:r>
              <a:rPr lang="en-US" dirty="0" smtClean="0"/>
              <a:t> for your app</a:t>
            </a:r>
          </a:p>
          <a:p>
            <a:r>
              <a:rPr lang="en-US" dirty="0" smtClean="0"/>
              <a:t>The resulting container works with all underlying storage</a:t>
            </a:r>
          </a:p>
          <a:p>
            <a:r>
              <a:rPr lang="en-US" dirty="0" err="1" smtClean="0"/>
              <a:t>Devs</a:t>
            </a:r>
            <a:r>
              <a:rPr lang="en-US" dirty="0" smtClean="0"/>
              <a:t> can use </a:t>
            </a:r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QA can use </a:t>
            </a:r>
            <a:r>
              <a:rPr lang="en-US" dirty="0" err="1" smtClean="0"/>
              <a:t>OpenStack</a:t>
            </a:r>
            <a:endParaRPr lang="en-US" dirty="0" smtClean="0"/>
          </a:p>
          <a:p>
            <a:r>
              <a:rPr lang="en-US" dirty="0" smtClean="0"/>
              <a:t>Production can use </a:t>
            </a:r>
            <a:r>
              <a:rPr lang="en-US" dirty="0" err="1" smtClean="0"/>
              <a:t>ScaleIO</a:t>
            </a:r>
            <a:endParaRPr lang="en-US" dirty="0" smtClean="0"/>
          </a:p>
          <a:p>
            <a:r>
              <a:rPr lang="en-US" dirty="0" smtClean="0"/>
              <a:t>All storage abstracted away using REX-Ray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dirty="0" err="1" smtClean="0"/>
              <a:t>dev</a:t>
            </a:r>
            <a:r>
              <a:rPr lang="en-US" dirty="0" smtClean="0"/>
              <a:t> Pipeline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4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End-to-end </a:t>
            </a:r>
            <a:r>
              <a:rPr lang="en-US" dirty="0" err="1"/>
              <a:t>dev</a:t>
            </a:r>
            <a:r>
              <a:rPr lang="en-US" dirty="0"/>
              <a:t> Pipeline example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728419" y="1052325"/>
            <a:ext cx="1522590" cy="3785638"/>
            <a:chOff x="3728419" y="779767"/>
            <a:chExt cx="1522590" cy="3785638"/>
          </a:xfrm>
        </p:grpSpPr>
        <p:sp>
          <p:nvSpPr>
            <p:cNvPr id="17" name="Rectangle 16"/>
            <p:cNvSpPr/>
            <p:nvPr/>
          </p:nvSpPr>
          <p:spPr>
            <a:xfrm>
              <a:off x="3742368" y="95726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42368" y="226072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42368" y="356308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OpenStack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419" y="779767"/>
              <a:ext cx="1522590" cy="135841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b="16788"/>
            <a:stretch/>
          </p:blipFill>
          <p:spPr>
            <a:xfrm>
              <a:off x="3767601" y="2260721"/>
              <a:ext cx="1444226" cy="1002324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4489714" y="1996951"/>
              <a:ext cx="0" cy="246185"/>
            </a:xfrm>
            <a:prstGeom prst="straightConnector1">
              <a:avLst/>
            </a:prstGeom>
            <a:ln w="12700" cmpd="sng"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489714" y="3299313"/>
              <a:ext cx="0" cy="246185"/>
            </a:xfrm>
            <a:prstGeom prst="straightConnector1">
              <a:avLst/>
            </a:prstGeom>
            <a:ln w="12700" cmpd="sng"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431918" y="1052325"/>
            <a:ext cx="1522590" cy="3785638"/>
            <a:chOff x="3728419" y="779767"/>
            <a:chExt cx="1522590" cy="3785638"/>
          </a:xfrm>
        </p:grpSpPr>
        <p:sp>
          <p:nvSpPr>
            <p:cNvPr id="30" name="Rectangle 29"/>
            <p:cNvSpPr/>
            <p:nvPr/>
          </p:nvSpPr>
          <p:spPr>
            <a:xfrm>
              <a:off x="3742368" y="95726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42368" y="226072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42368" y="356308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VirtualBox</a:t>
              </a:r>
              <a:endParaRPr 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419" y="779767"/>
              <a:ext cx="1522590" cy="135841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b="16788"/>
            <a:stretch/>
          </p:blipFill>
          <p:spPr>
            <a:xfrm>
              <a:off x="3767601" y="2260721"/>
              <a:ext cx="1444226" cy="1002324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4489714" y="1996951"/>
              <a:ext cx="0" cy="246185"/>
            </a:xfrm>
            <a:prstGeom prst="straightConnector1">
              <a:avLst/>
            </a:prstGeom>
            <a:ln w="12700" cmpd="sng"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489714" y="3299313"/>
              <a:ext cx="0" cy="246185"/>
            </a:xfrm>
            <a:prstGeom prst="straightConnector1">
              <a:avLst/>
            </a:prstGeom>
            <a:ln w="12700" cmpd="sng"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010970" y="1052325"/>
            <a:ext cx="1522590" cy="3785638"/>
            <a:chOff x="3728419" y="779767"/>
            <a:chExt cx="1522590" cy="3785638"/>
          </a:xfrm>
        </p:grpSpPr>
        <p:sp>
          <p:nvSpPr>
            <p:cNvPr id="46" name="Rectangle 45"/>
            <p:cNvSpPr/>
            <p:nvPr/>
          </p:nvSpPr>
          <p:spPr>
            <a:xfrm>
              <a:off x="3742368" y="95726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742368" y="226072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742368" y="3563082"/>
              <a:ext cx="1494692" cy="1002323"/>
            </a:xfrm>
            <a:prstGeom prst="rect">
              <a:avLst/>
            </a:prstGeom>
            <a:solidFill>
              <a:schemeClr val="accent1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ScaleIO</a:t>
              </a:r>
              <a:endParaRPr lang="en-US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419" y="779767"/>
              <a:ext cx="1522590" cy="135841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/>
            <a:srcRect b="16788"/>
            <a:stretch/>
          </p:blipFill>
          <p:spPr>
            <a:xfrm>
              <a:off x="3767601" y="2260721"/>
              <a:ext cx="1444226" cy="1002324"/>
            </a:xfrm>
            <a:prstGeom prst="rect">
              <a:avLst/>
            </a:prstGeom>
          </p:spPr>
        </p:pic>
        <p:cxnSp>
          <p:nvCxnSpPr>
            <p:cNvPr id="51" name="Straight Arrow Connector 50"/>
            <p:cNvCxnSpPr/>
            <p:nvPr/>
          </p:nvCxnSpPr>
          <p:spPr>
            <a:xfrm>
              <a:off x="4489714" y="1996951"/>
              <a:ext cx="0" cy="246185"/>
            </a:xfrm>
            <a:prstGeom prst="straightConnector1">
              <a:avLst/>
            </a:prstGeom>
            <a:ln w="12700" cmpd="sng"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489714" y="3299313"/>
              <a:ext cx="0" cy="246185"/>
            </a:xfrm>
            <a:prstGeom prst="straightConnector1">
              <a:avLst/>
            </a:prstGeom>
            <a:ln w="12700" cmpd="sng"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 flipH="1">
            <a:off x="1878182" y="833580"/>
            <a:ext cx="6300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/>
            <a:r>
              <a:rPr lang="en-US" sz="1600" dirty="0" smtClean="0">
                <a:solidFill>
                  <a:schemeClr val="bg2"/>
                </a:solidFill>
              </a:rPr>
              <a:t>Dev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4174683" y="833580"/>
            <a:ext cx="6300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/>
            <a:r>
              <a:rPr lang="en-US" sz="1600" dirty="0" smtClean="0">
                <a:solidFill>
                  <a:schemeClr val="bg2"/>
                </a:solidFill>
              </a:rPr>
              <a:t>QA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flipH="1">
            <a:off x="6457234" y="833580"/>
            <a:ext cx="6300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/>
            <a:r>
              <a:rPr lang="en-US" sz="1600" dirty="0" smtClean="0">
                <a:solidFill>
                  <a:schemeClr val="bg2"/>
                </a:solidFill>
              </a:rPr>
              <a:t>Prod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  <p:cxnSp>
        <p:nvCxnSpPr>
          <p:cNvPr id="55" name="Straight Arrow Connector 54"/>
          <p:cNvCxnSpPr>
            <a:stCxn id="13" idx="1"/>
            <a:endCxn id="53" idx="3"/>
          </p:cNvCxnSpPr>
          <p:nvPr/>
        </p:nvCxnSpPr>
        <p:spPr>
          <a:xfrm>
            <a:off x="2508243" y="956691"/>
            <a:ext cx="1666440" cy="0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790794" y="966743"/>
            <a:ext cx="1666440" cy="0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2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33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Containers are mostly seen as stateless</a:t>
            </a:r>
          </a:p>
          <a:p>
            <a:r>
              <a:rPr lang="en-US" dirty="0" smtClean="0"/>
              <a:t>Storing data in them is risky</a:t>
            </a:r>
          </a:p>
          <a:p>
            <a:r>
              <a:rPr lang="en-US" dirty="0" smtClean="0"/>
              <a:t>The tools to store data in containers are not easy to use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0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Create a storage management component for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Be able to handle more than one storage subsystem</a:t>
            </a:r>
          </a:p>
          <a:p>
            <a:r>
              <a:rPr lang="en-US" dirty="0" smtClean="0"/>
              <a:t>Integrate and follow </a:t>
            </a:r>
            <a:r>
              <a:rPr lang="en-US" dirty="0" err="1" smtClean="0"/>
              <a:t>Docker’s</a:t>
            </a:r>
            <a:r>
              <a:rPr lang="en-US" dirty="0" smtClean="0"/>
              <a:t> development cycle</a:t>
            </a:r>
          </a:p>
          <a:p>
            <a:r>
              <a:rPr lang="en-US" dirty="0" smtClean="0"/>
              <a:t>Open Source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When a container starts, we can map storage to it</a:t>
            </a:r>
          </a:p>
          <a:p>
            <a:r>
              <a:rPr lang="en-US" dirty="0" smtClean="0"/>
              <a:t>For apps such as databases this is a necessity</a:t>
            </a:r>
          </a:p>
          <a:p>
            <a:r>
              <a:rPr lang="en-US" dirty="0" smtClean="0"/>
              <a:t>When a container stops, the storage is </a:t>
            </a:r>
            <a:r>
              <a:rPr lang="en-US" dirty="0" err="1" smtClean="0"/>
              <a:t>unmounted</a:t>
            </a:r>
            <a:r>
              <a:rPr lang="en-US" dirty="0" smtClean="0"/>
              <a:t> and can be reused by another container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storage in containers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Local storage locks the container’s data on one server</a:t>
            </a:r>
          </a:p>
          <a:p>
            <a:r>
              <a:rPr lang="en-US" dirty="0" smtClean="0"/>
              <a:t>Using </a:t>
            </a:r>
            <a:r>
              <a:rPr lang="en-US" dirty="0"/>
              <a:t>non-local storage </a:t>
            </a:r>
            <a:r>
              <a:rPr lang="en-US" dirty="0" smtClean="0"/>
              <a:t>gives </a:t>
            </a:r>
            <a:r>
              <a:rPr lang="en-US" dirty="0"/>
              <a:t>us the possibility to move containers </a:t>
            </a:r>
            <a:r>
              <a:rPr lang="en-US" dirty="0" smtClean="0"/>
              <a:t>across servers</a:t>
            </a:r>
          </a:p>
          <a:p>
            <a:r>
              <a:rPr lang="en-US" dirty="0" smtClean="0"/>
              <a:t>Having that possibility is crucial for HA environments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not use local storage?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Industry recognition and broad use of REX-Ray</a:t>
            </a:r>
          </a:p>
          <a:p>
            <a:r>
              <a:rPr lang="en-US" dirty="0" smtClean="0"/>
              <a:t>Focused and ongoing development efforts</a:t>
            </a:r>
          </a:p>
          <a:p>
            <a:r>
              <a:rPr lang="en-US" dirty="0" smtClean="0"/>
              <a:t>Simple setup for multiple storage environments:</a:t>
            </a:r>
          </a:p>
          <a:p>
            <a:pPr lvl="1"/>
            <a:r>
              <a:rPr lang="en-US" dirty="0" smtClean="0"/>
              <a:t>AWS</a:t>
            </a:r>
          </a:p>
          <a:p>
            <a:pPr lvl="1"/>
            <a:r>
              <a:rPr lang="en-US" dirty="0" smtClean="0"/>
              <a:t>GCE</a:t>
            </a:r>
          </a:p>
          <a:p>
            <a:pPr lvl="1"/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Rackspace</a:t>
            </a:r>
          </a:p>
          <a:p>
            <a:pPr lvl="1"/>
            <a:r>
              <a:rPr lang="en-US" dirty="0" smtClean="0"/>
              <a:t>EMC (</a:t>
            </a:r>
            <a:r>
              <a:rPr lang="en-US" dirty="0" err="1" smtClean="0"/>
              <a:t>ScaleIO</a:t>
            </a:r>
            <a:r>
              <a:rPr lang="en-US" dirty="0" smtClean="0"/>
              <a:t>, </a:t>
            </a:r>
            <a:r>
              <a:rPr lang="en-US" dirty="0" err="1" smtClean="0"/>
              <a:t>XtremIO</a:t>
            </a:r>
            <a:r>
              <a:rPr lang="en-US" dirty="0" smtClean="0"/>
              <a:t>, VMAX, </a:t>
            </a:r>
            <a:r>
              <a:rPr lang="en-US" dirty="0" err="1" smtClean="0"/>
              <a:t>Isilon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possibilities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22431" y="958362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85420" y="3563084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2431" y="2261822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1097" y="3563085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6774" y="3563083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49743" y="3563082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OpenStack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33" y="780318"/>
            <a:ext cx="1522590" cy="1358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6788"/>
          <a:stretch/>
        </p:blipFill>
        <p:spPr>
          <a:xfrm>
            <a:off x="3672897" y="2261821"/>
            <a:ext cx="1444226" cy="100232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369776" y="1998051"/>
            <a:ext cx="0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53962" y="3290521"/>
            <a:ext cx="0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73868" y="3290521"/>
            <a:ext cx="0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67589" y="3264145"/>
            <a:ext cx="1082154" cy="272561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51466" y="3290521"/>
            <a:ext cx="1143067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4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possibilities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22431" y="958362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85420" y="3563084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2431" y="2261822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1097" y="3563085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6774" y="3563083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49743" y="3563082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OpenStack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33" y="780318"/>
            <a:ext cx="1522590" cy="1358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6788"/>
          <a:stretch/>
        </p:blipFill>
        <p:spPr>
          <a:xfrm>
            <a:off x="3672897" y="2261821"/>
            <a:ext cx="1444226" cy="100232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369776" y="1998051"/>
            <a:ext cx="0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53962" y="3290521"/>
            <a:ext cx="0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73868" y="3290521"/>
            <a:ext cx="0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67589" y="3264145"/>
            <a:ext cx="1082154" cy="272561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51466" y="3290521"/>
            <a:ext cx="1143067" cy="246185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6774" y="958361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60190" y="958360"/>
            <a:ext cx="1494692" cy="1002323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Kubernetes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593729" y="1459521"/>
            <a:ext cx="927466" cy="0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90461" y="1459521"/>
            <a:ext cx="972948" cy="0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190461" y="1998051"/>
            <a:ext cx="972948" cy="764932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532891" y="2006843"/>
            <a:ext cx="988304" cy="764932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Gives you the possibility to use any storage platform, and even multiple platforms at the same time</a:t>
            </a:r>
          </a:p>
          <a:p>
            <a:r>
              <a:rPr lang="en-US" dirty="0" smtClean="0"/>
              <a:t>Always in sync with </a:t>
            </a:r>
            <a:r>
              <a:rPr lang="en-US" dirty="0" err="1" smtClean="0"/>
              <a:t>Docker’s</a:t>
            </a:r>
            <a:r>
              <a:rPr lang="en-US" dirty="0" smtClean="0"/>
              <a:t> development cycle</a:t>
            </a:r>
          </a:p>
          <a:p>
            <a:r>
              <a:rPr lang="en-US" dirty="0" smtClean="0"/>
              <a:t>Integrated with </a:t>
            </a:r>
            <a:r>
              <a:rPr lang="en-US" dirty="0" err="1" smtClean="0"/>
              <a:t>Docker</a:t>
            </a:r>
            <a:r>
              <a:rPr lang="en-US" dirty="0" smtClean="0"/>
              <a:t>, </a:t>
            </a:r>
            <a:r>
              <a:rPr lang="en-US" dirty="0" err="1" smtClean="0"/>
              <a:t>Mesos</a:t>
            </a:r>
            <a:r>
              <a:rPr lang="en-US" dirty="0" smtClean="0"/>
              <a:t>, Marathon and </a:t>
            </a:r>
            <a:r>
              <a:rPr lang="en-US" dirty="0" err="1" smtClean="0"/>
              <a:t>Kubernetes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Rex-ray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016 EMC Template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>
          <a:defRPr sz="1600"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6_emc_template" id="{20288E3C-D6C3-A24F-A4B8-902109CFB22A}" vid="{5AF23AAD-0B04-3546-8DB5-72B619E3D2C3}"/>
    </a:ext>
  </a:extLst>
</a:theme>
</file>

<file path=ppt/theme/theme2.xml><?xml version="1.0" encoding="utf-8"?>
<a:theme xmlns:a="http://schemas.openxmlformats.org/drawingml/2006/main" name="2016 internal white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6_emc_template" id="{20288E3C-D6C3-A24F-A4B8-902109CFB22A}" vid="{A2AB746E-D2F0-014A-B233-BF1D7E3394D4}"/>
    </a:ext>
  </a:extLst>
</a:theme>
</file>

<file path=ppt/theme/theme3.xml><?xml version="1.0" encoding="utf-8"?>
<a:theme xmlns:a="http://schemas.openxmlformats.org/drawingml/2006/main" name="2016 external black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6_emc_template" id="{20288E3C-D6C3-A24F-A4B8-902109CFB22A}" vid="{0D9EACDD-7124-5F4B-AB18-CB074A2D4B3C}"/>
    </a:ext>
  </a:extLst>
</a:theme>
</file>

<file path=ppt/theme/theme4.xml><?xml version="1.0" encoding="utf-8"?>
<a:theme xmlns:a="http://schemas.openxmlformats.org/drawingml/2006/main" name="2016 internal black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6_emc_template" id="{20288E3C-D6C3-A24F-A4B8-902109CFB22A}" vid="{0DB7C3DB-9B70-9C4F-A93A-224C24179894}"/>
    </a:ext>
  </a:extLst>
</a:theme>
</file>

<file path=ppt/theme/theme5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2016_emc_template</Template>
  <TotalTime>68</TotalTime>
  <Words>271</Words>
  <Application>Microsoft Macintosh PowerPoint</Application>
  <PresentationFormat>On-screen Show (16:9)</PresentationFormat>
  <Paragraphs>60</Paragraphs>
  <Slides>13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Lucida Grande</vt:lpstr>
      <vt:lpstr>Verdana</vt:lpstr>
      <vt:lpstr>Wingdings</vt:lpstr>
      <vt:lpstr>Arial</vt:lpstr>
      <vt:lpstr>2016 EMC Template</vt:lpstr>
      <vt:lpstr>2016 internal white</vt:lpstr>
      <vt:lpstr>2016 external black</vt:lpstr>
      <vt:lpstr>2016 internal black</vt:lpstr>
      <vt:lpstr>Project rex-ray</vt:lpstr>
      <vt:lpstr>Problem statement</vt:lpstr>
      <vt:lpstr>mission</vt:lpstr>
      <vt:lpstr>How does storage in containers work?</vt:lpstr>
      <vt:lpstr>Why not use local storage?</vt:lpstr>
      <vt:lpstr>result</vt:lpstr>
      <vt:lpstr>Basic possibilities</vt:lpstr>
      <vt:lpstr>Advanced possibilities</vt:lpstr>
      <vt:lpstr>Rex-ray benefits</vt:lpstr>
      <vt:lpstr>Extra support slides</vt:lpstr>
      <vt:lpstr>End-to-end dev Pipeline example</vt:lpstr>
      <vt:lpstr>End-to-end dev Pipeline example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POWERPOINT TEMPLATES</dc:title>
  <dc:subject/>
  <dc:creator>Microsoft Office User</dc:creator>
  <cp:keywords/>
  <dc:description/>
  <cp:lastModifiedBy>Microsoft Office User</cp:lastModifiedBy>
  <cp:revision>32</cp:revision>
  <cp:lastPrinted>2015-08-06T17:35:06Z</cp:lastPrinted>
  <dcterms:created xsi:type="dcterms:W3CDTF">2016-03-08T15:48:09Z</dcterms:created>
  <dcterms:modified xsi:type="dcterms:W3CDTF">2016-03-08T16:56:23Z</dcterms:modified>
  <cp:category/>
</cp:coreProperties>
</file>